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56" r:id="rId2"/>
    <p:sldId id="335" r:id="rId3"/>
    <p:sldId id="379" r:id="rId4"/>
    <p:sldId id="384" r:id="rId5"/>
    <p:sldId id="390" r:id="rId6"/>
    <p:sldId id="380" r:id="rId7"/>
    <p:sldId id="389" r:id="rId8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21411" autoAdjust="0"/>
    <p:restoredTop sz="84746" autoAdjust="0"/>
  </p:normalViewPr>
  <p:slideViewPr>
    <p:cSldViewPr>
      <p:cViewPr varScale="1">
        <p:scale>
          <a:sx n="61" d="100"/>
          <a:sy n="61" d="100"/>
        </p:scale>
        <p:origin x="-13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3180" y="-96"/>
      </p:cViewPr>
      <p:guideLst>
        <p:guide orient="horz" pos="2928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4FB61D0A-E8E4-46E8-AAEE-EF5EA6C68683}" type="datetimeFigureOut">
              <a:rPr lang="en-US"/>
              <a:pPr>
                <a:defRPr/>
              </a:pPr>
              <a:t>3/10/2014</a:t>
            </a:fld>
            <a:endParaRPr lang="en-US"/>
          </a:p>
        </p:txBody>
      </p:sp>
      <p:sp>
        <p:nvSpPr>
          <p:cNvPr id="563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A78DB386-9BE4-423C-A719-F71D76B80F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25CA663-282A-4339-9C84-778D5B838348}" type="datetimeFigureOut">
              <a:rPr lang="en-US"/>
              <a:pPr>
                <a:defRPr/>
              </a:pPr>
              <a:t>3/10/2014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ZA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4838"/>
            <a:ext cx="5486400" cy="41846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ZA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4A8A07E-A004-412D-A0D1-940605E3233A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51E135B-8513-4397-BDAF-E284D286AFE5}" type="slidenum">
              <a:rPr lang="en-ZA" smtClean="0"/>
              <a:pPr>
                <a:defRPr/>
              </a:pPr>
              <a:t>1</a:t>
            </a:fld>
            <a:endParaRPr lang="en-ZA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DWA Slide Master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700"/>
            <a:ext cx="9144000" cy="683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B4492B-D4E3-4AF5-94E3-873F79CE4832}" type="datetime1">
              <a:rPr lang="en-US"/>
              <a:pPr>
                <a:defRPr/>
              </a:pPr>
              <a:t>3/10/2014</a:t>
            </a:fld>
            <a:endParaRPr lang="en-Z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D63FCC-E229-440A-AD58-DCFE58179FAB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0294FC-35C8-4095-8320-D8394A5B550C}" type="datetime1">
              <a:rPr lang="en-US"/>
              <a:pPr>
                <a:defRPr/>
              </a:pPr>
              <a:t>3/10/2014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068A13-74F2-417B-87B4-C1ABD349F941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D27C69-20D2-4009-8BD2-AE0AFBEB9748}" type="datetime1">
              <a:rPr lang="en-US"/>
              <a:pPr>
                <a:defRPr/>
              </a:pPr>
              <a:t>3/10/2014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B993D3-B3B7-4A6D-9968-9FB00109E305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ZA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8E26A0-F693-4DB8-AF03-E0E369CD9A24}" type="datetime1">
              <a:rPr lang="en-US"/>
              <a:pPr>
                <a:defRPr/>
              </a:pPr>
              <a:t>3/10/2014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B12980-18E6-455D-BAB5-B1CE8EE0322F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7BD025-6137-4580-A0B2-F2B5E9B27D03}" type="datetime1">
              <a:rPr lang="en-US"/>
              <a:pPr>
                <a:defRPr/>
              </a:pPr>
              <a:t>3/10/2014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A349B1-6D2D-4CC5-8B81-4A9BEC2A2503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CBA426-4682-4DA4-8DAE-09D8CD3D4463}" type="datetime1">
              <a:rPr lang="en-US"/>
              <a:pPr>
                <a:defRPr/>
              </a:pPr>
              <a:t>3/10/2014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587C5C-C423-478D-B0A3-17D7689C74A9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13C79A-F090-47E5-B5BA-C749E832CA08}" type="datetime1">
              <a:rPr lang="en-US"/>
              <a:pPr>
                <a:defRPr/>
              </a:pPr>
              <a:t>3/10/2014</a:t>
            </a:fld>
            <a:endParaRPr lang="en-Z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B7C1B4-C673-4C01-8ED8-57CC3BC1AFF3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9F193D-126D-472A-87F3-EA99E54E4F19}" type="datetime1">
              <a:rPr lang="en-US"/>
              <a:pPr>
                <a:defRPr/>
              </a:pPr>
              <a:t>3/10/2014</a:t>
            </a:fld>
            <a:endParaRPr lang="en-Z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AF24EC-5FC2-4317-85E9-7A80208F7AE8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4CA72-E3A3-4A71-9235-975EC2F3BDB2}" type="datetime1">
              <a:rPr lang="en-US"/>
              <a:pPr>
                <a:defRPr/>
              </a:pPr>
              <a:t>3/10/2014</a:t>
            </a:fld>
            <a:endParaRPr lang="en-Z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D4C98F-7188-4D40-9BD8-5F81A2266A1A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3FEDEB-6CBC-468B-89E3-745A4CD9D5FC}" type="datetime1">
              <a:rPr lang="en-US"/>
              <a:pPr>
                <a:defRPr/>
              </a:pPr>
              <a:t>3/10/2014</a:t>
            </a:fld>
            <a:endParaRPr lang="en-ZA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5FE9AC-8B7A-4CD0-BB55-2CE27D4040EE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3DF858-C0EE-4929-BEAD-F4939E6A59FF}" type="datetime1">
              <a:rPr lang="en-US"/>
              <a:pPr>
                <a:defRPr/>
              </a:pPr>
              <a:t>3/10/2014</a:t>
            </a:fld>
            <a:endParaRPr lang="en-Z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CB1451-3316-4CA3-A86A-6218D2ED6333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0EA979-3742-4BCB-8849-A44B12E7D14F}" type="datetime1">
              <a:rPr lang="en-US"/>
              <a:pPr>
                <a:defRPr/>
              </a:pPr>
              <a:t>3/10/2014</a:t>
            </a:fld>
            <a:endParaRPr lang="en-Z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AA862F-F247-404F-9540-913E9B803BA1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6A31899-CC81-4D7C-9859-175DBA2A5774}" type="datetime1">
              <a:rPr lang="en-US"/>
              <a:pPr>
                <a:defRPr/>
              </a:pPr>
              <a:t>3/10/2014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ZA"/>
          </a:p>
        </p:txBody>
      </p:sp>
      <p:pic>
        <p:nvPicPr>
          <p:cNvPr id="1030" name="Picture 6" descr="DWA Slide Master.jpg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12700"/>
            <a:ext cx="9144000" cy="683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F1E0828-251D-4B6E-AA6A-B825A6464823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792" r:id="rId2"/>
    <p:sldLayoutId id="2147483793" r:id="rId3"/>
    <p:sldLayoutId id="2147483794" r:id="rId4"/>
    <p:sldLayoutId id="2147483795" r:id="rId5"/>
    <p:sldLayoutId id="2147483796" r:id="rId6"/>
    <p:sldLayoutId id="2147483797" r:id="rId7"/>
    <p:sldLayoutId id="2147483798" r:id="rId8"/>
    <p:sldLayoutId id="2147483799" r:id="rId9"/>
    <p:sldLayoutId id="2147483800" r:id="rId10"/>
    <p:sldLayoutId id="2147483801" r:id="rId11"/>
    <p:sldLayoutId id="2147483802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/>
          </p:cNvSpPr>
          <p:nvPr/>
        </p:nvSpPr>
        <p:spPr bwMode="auto">
          <a:xfrm>
            <a:off x="457200" y="457200"/>
            <a:ext cx="8435975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GB" sz="2800" b="1" dirty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> SECOND NATIONAL STEERING   COMMITTEE FOR THE ESTABLISHMENT OF CMAs IN SOUTH AFRICA</a:t>
            </a:r>
          </a:p>
          <a:p>
            <a:pPr algn="ctr">
              <a:defRPr/>
            </a:pPr>
            <a:endParaRPr lang="en-ZA" sz="2800" dirty="0">
              <a:solidFill>
                <a:schemeClr val="tx2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r>
              <a:rPr lang="en-GB" sz="2800" b="1" dirty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>8 February 2013</a:t>
            </a:r>
            <a:endParaRPr lang="en-ZA" sz="2800" dirty="0">
              <a:solidFill>
                <a:schemeClr val="tx2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3" name="Title 1"/>
          <p:cNvSpPr>
            <a:spLocks/>
          </p:cNvSpPr>
          <p:nvPr/>
        </p:nvSpPr>
        <p:spPr bwMode="auto">
          <a:xfrm>
            <a:off x="1089025" y="3200400"/>
            <a:ext cx="7216775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en-ZA" sz="2800" dirty="0">
              <a:solidFill>
                <a:schemeClr val="bg2">
                  <a:lumMod val="50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r>
              <a:rPr lang="en-GB" sz="2800" b="1" dirty="0">
                <a:solidFill>
                  <a:schemeClr val="bg2">
                    <a:lumMod val="50000"/>
                  </a:schemeClr>
                </a:solidFill>
                <a:latin typeface="Arial" charset="0"/>
                <a:cs typeface="Arial" charset="0"/>
              </a:rPr>
              <a:t>CMA Roll-Out Progress Mpumalanga Regional Office</a:t>
            </a:r>
          </a:p>
          <a:p>
            <a:pPr algn="ctr">
              <a:defRPr/>
            </a:pPr>
            <a:r>
              <a:rPr lang="en-GB" sz="2800" b="1" dirty="0">
                <a:solidFill>
                  <a:schemeClr val="bg2">
                    <a:lumMod val="50000"/>
                  </a:schemeClr>
                </a:solidFill>
                <a:latin typeface="Arial" charset="0"/>
                <a:cs typeface="Arial" charset="0"/>
              </a:rPr>
              <a:t>(</a:t>
            </a:r>
            <a:r>
              <a:rPr lang="en-GB" sz="2800" b="1" dirty="0">
                <a:solidFill>
                  <a:schemeClr val="bg2">
                    <a:lumMod val="50000"/>
                  </a:schemeClr>
                </a:solidFill>
                <a:latin typeface="Arial" charset="0"/>
                <a:cs typeface="Arial" charset="0"/>
              </a:rPr>
              <a:t>Inkomati-Usuthu)</a:t>
            </a:r>
            <a:endParaRPr lang="en-ZA" sz="2800" dirty="0">
              <a:solidFill>
                <a:schemeClr val="bg2">
                  <a:lumMod val="50000"/>
                </a:schemeClr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62000"/>
          </a:xfrm>
          <a:solidFill>
            <a:schemeClr val="accent1"/>
          </a:solidFill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 PRESENTATION OUTLINE</a:t>
            </a:r>
            <a:br>
              <a:rPr lang="en-US" b="1" dirty="0" smtClean="0">
                <a:solidFill>
                  <a:schemeClr val="bg1"/>
                </a:solidFill>
              </a:rPr>
            </a:br>
            <a:endParaRPr lang="en-US" b="1" dirty="0" smtClean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CBF234-3C52-4DEA-BBA4-015F95ECC6D8}" type="slidenum">
              <a:rPr lang="en-ZA" smtClean="0"/>
              <a:pPr>
                <a:defRPr/>
              </a:pPr>
              <a:t>2</a:t>
            </a:fld>
            <a:endParaRPr lang="en-ZA"/>
          </a:p>
        </p:txBody>
      </p:sp>
      <p:pic>
        <p:nvPicPr>
          <p:cNvPr id="4100" name="Picture 6" descr="DWA Logo 35mm RG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5791200"/>
            <a:ext cx="1219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1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962400"/>
          </a:xfrm>
        </p:spPr>
        <p:txBody>
          <a:bodyPr/>
          <a:lstStyle/>
          <a:p>
            <a:r>
              <a:rPr lang="en-US" smtClean="0"/>
              <a:t>Progress Report;</a:t>
            </a:r>
          </a:p>
          <a:p>
            <a:pPr lvl="1"/>
            <a:r>
              <a:rPr lang="en-US" smtClean="0"/>
              <a:t>Establishment of the Regional Steering Committee including TOR and stakeholder consultation.</a:t>
            </a:r>
            <a:endParaRPr lang="en-ZA" smtClean="0"/>
          </a:p>
          <a:p>
            <a:pPr lvl="1"/>
            <a:r>
              <a:rPr lang="en-US" smtClean="0"/>
              <a:t>Implementation plan and communication plan.</a:t>
            </a:r>
            <a:endParaRPr lang="en-ZA" smtClean="0"/>
          </a:p>
          <a:p>
            <a:pPr lvl="1"/>
            <a:r>
              <a:rPr lang="en-US" smtClean="0"/>
              <a:t>Business case development.</a:t>
            </a:r>
            <a:endParaRPr lang="en-ZA" smtClean="0"/>
          </a:p>
          <a:p>
            <a:r>
              <a:rPr lang="en-US" smtClean="0"/>
              <a:t>Support plan required for the project.</a:t>
            </a:r>
            <a:endParaRPr lang="en-ZA" smtClean="0"/>
          </a:p>
          <a:p>
            <a:r>
              <a:rPr lang="en-US" smtClean="0"/>
              <a:t>Challenges and recommendations.</a:t>
            </a:r>
            <a:endParaRPr lang="en-ZA" smtClean="0"/>
          </a:p>
          <a:p>
            <a:pPr>
              <a:buFont typeface="Arial" pitchFamily="34" charset="0"/>
              <a:buNone/>
            </a:pPr>
            <a:r>
              <a:rPr lang="en-US" smtClean="0"/>
              <a:t> </a:t>
            </a:r>
            <a:endParaRPr lang="en-ZA" smtClean="0"/>
          </a:p>
          <a:p>
            <a:pPr>
              <a:buFont typeface="Arial" pitchFamily="34" charset="0"/>
              <a:buNone/>
            </a:pPr>
            <a:r>
              <a:rPr lang="en-US" smtClean="0"/>
              <a:t> </a:t>
            </a:r>
            <a:endParaRPr lang="en-ZA" smtClean="0"/>
          </a:p>
          <a:p>
            <a:endParaRPr lang="en-ZA" smtClean="0"/>
          </a:p>
          <a:p>
            <a:endParaRPr lang="en-US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8229600" cy="1143000"/>
          </a:xfrm>
        </p:spPr>
        <p:txBody>
          <a:bodyPr/>
          <a:lstStyle/>
          <a:p>
            <a:r>
              <a:rPr lang="en-US" b="1" smtClean="0"/>
              <a:t>Establishment of the Regional Steering Committee, TOR and stakeholder consultation</a:t>
            </a:r>
            <a:endParaRPr lang="en-ZA" b="1" smtClean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533400" y="1981200"/>
            <a:ext cx="8229600" cy="3276600"/>
          </a:xfrm>
        </p:spPr>
        <p:txBody>
          <a:bodyPr/>
          <a:lstStyle/>
          <a:p>
            <a:r>
              <a:rPr lang="en-ZA" sz="2400" smtClean="0"/>
              <a:t>Interim Regional Steering Committee has been established.</a:t>
            </a:r>
          </a:p>
          <a:p>
            <a:pPr lvl="1"/>
            <a:r>
              <a:rPr lang="en-ZA" sz="2000" smtClean="0"/>
              <a:t>Three regional steering committee meetings held</a:t>
            </a:r>
          </a:p>
          <a:p>
            <a:r>
              <a:rPr lang="en-ZA" sz="2400" smtClean="0"/>
              <a:t>Draft TOR in place</a:t>
            </a:r>
          </a:p>
          <a:p>
            <a:pPr lvl="1"/>
            <a:r>
              <a:rPr lang="en-ZA" sz="2000" smtClean="0"/>
              <a:t>To be finalised by the  RSC</a:t>
            </a:r>
          </a:p>
          <a:p>
            <a:r>
              <a:rPr lang="en-ZA" sz="2400" smtClean="0"/>
              <a:t>Stakeholders Database in place</a:t>
            </a:r>
          </a:p>
          <a:p>
            <a:pPr lvl="1"/>
            <a:r>
              <a:rPr lang="en-ZA" sz="2000" smtClean="0"/>
              <a:t>First Mkhondo stakeholder meeting held (Usuthu)</a:t>
            </a:r>
          </a:p>
          <a:p>
            <a:pPr>
              <a:buFont typeface="Arial" pitchFamily="34" charset="0"/>
              <a:buNone/>
            </a:pPr>
            <a:endParaRPr lang="en-ZA" sz="2400" smtClean="0"/>
          </a:p>
          <a:p>
            <a:endParaRPr lang="en-ZA" sz="2400" smtClean="0"/>
          </a:p>
          <a:p>
            <a:endParaRPr lang="en-ZA" sz="240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69FB06-4B41-4B91-8D67-D773755C4BC9}" type="slidenum">
              <a:rPr lang="en-ZA" smtClean="0"/>
              <a:pPr>
                <a:defRPr/>
              </a:pPr>
              <a:t>3</a:t>
            </a:fld>
            <a:endParaRPr lang="en-ZA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b="1" smtClean="0"/>
              <a:t>Progress on the implementation plan and Communication plan</a:t>
            </a:r>
            <a:endParaRPr lang="en-ZA" b="1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878900-B6BD-4E5A-9223-783121A7A6BA}" type="slidenum">
              <a:rPr lang="en-ZA" smtClean="0"/>
              <a:pPr>
                <a:defRPr/>
              </a:pPr>
              <a:t>4</a:t>
            </a:fld>
            <a:endParaRPr lang="en-ZA"/>
          </a:p>
        </p:txBody>
      </p:sp>
      <p:sp>
        <p:nvSpPr>
          <p:cNvPr id="6148" name="Content Placeholder 6"/>
          <p:cNvSpPr>
            <a:spLocks noGrp="1"/>
          </p:cNvSpPr>
          <p:nvPr>
            <p:ph idx="1"/>
          </p:nvPr>
        </p:nvSpPr>
        <p:spPr>
          <a:xfrm>
            <a:off x="533400" y="2057400"/>
            <a:ext cx="8229600" cy="3276600"/>
          </a:xfrm>
        </p:spPr>
        <p:txBody>
          <a:bodyPr/>
          <a:lstStyle/>
          <a:p>
            <a:pPr>
              <a:buFont typeface="Arial" pitchFamily="34" charset="0"/>
              <a:buNone/>
            </a:pPr>
            <a:r>
              <a:rPr lang="en-ZA" smtClean="0"/>
              <a:t>Draft communication/ engagement plan in place</a:t>
            </a:r>
          </a:p>
          <a:p>
            <a:pPr lvl="1"/>
            <a:r>
              <a:rPr lang="en-ZA" smtClean="0"/>
              <a:t>Require approval from the RSC and DWA</a:t>
            </a:r>
          </a:p>
          <a:p>
            <a:r>
              <a:rPr lang="en-ZA" smtClean="0"/>
              <a:t>Draft Implementation plan in place </a:t>
            </a:r>
          </a:p>
          <a:p>
            <a:pPr lvl="1"/>
            <a:r>
              <a:rPr lang="en-ZA" smtClean="0"/>
              <a:t>To be approved in the next RSC meeting </a:t>
            </a:r>
          </a:p>
          <a:p>
            <a:pPr lvl="1"/>
            <a:r>
              <a:rPr lang="en-ZA" smtClean="0"/>
              <a:t>Submitted to DWA for comment</a:t>
            </a:r>
          </a:p>
          <a:p>
            <a:pPr>
              <a:buFont typeface="Arial" pitchFamily="34" charset="0"/>
              <a:buNone/>
            </a:pPr>
            <a:endParaRPr lang="en-ZA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3200400"/>
          </a:xfrm>
        </p:spPr>
        <p:txBody>
          <a:bodyPr/>
          <a:lstStyle/>
          <a:p>
            <a:r>
              <a:rPr lang="en-ZA" smtClean="0"/>
              <a:t>Draft  </a:t>
            </a:r>
            <a:r>
              <a:rPr lang="en-GB" smtClean="0"/>
              <a:t>Business Case finalised</a:t>
            </a:r>
          </a:p>
          <a:p>
            <a:pPr lvl="1"/>
            <a:r>
              <a:rPr lang="en-GB" smtClean="0"/>
              <a:t>Presented to ICMA Board</a:t>
            </a:r>
          </a:p>
          <a:p>
            <a:pPr lvl="1"/>
            <a:r>
              <a:rPr lang="en-GB" smtClean="0"/>
              <a:t>Discussed by the RSC</a:t>
            </a:r>
          </a:p>
          <a:p>
            <a:pPr lvl="1"/>
            <a:r>
              <a:rPr lang="en-GB" smtClean="0"/>
              <a:t>Legal opinion sought on amalgamation/ merger/ integration</a:t>
            </a:r>
          </a:p>
          <a:p>
            <a:pPr lvl="1"/>
            <a:r>
              <a:rPr lang="en-GB" smtClean="0"/>
              <a:t>Submitted to DWA for submission to NT and DPSA</a:t>
            </a:r>
          </a:p>
          <a:p>
            <a:endParaRPr lang="en-GB" smtClean="0"/>
          </a:p>
          <a:p>
            <a:endParaRPr lang="en-ZA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905B6C-6029-4BA2-92FB-AD9D58E377A8}" type="slidenum">
              <a:rPr lang="en-ZA" smtClean="0"/>
              <a:pPr>
                <a:defRPr/>
              </a:pPr>
              <a:t>5</a:t>
            </a:fld>
            <a:endParaRPr lang="en-ZA"/>
          </a:p>
        </p:txBody>
      </p:sp>
      <p:sp>
        <p:nvSpPr>
          <p:cNvPr id="7172" name="Title 1"/>
          <p:cNvSpPr>
            <a:spLocks noGrp="1"/>
          </p:cNvSpPr>
          <p:nvPr>
            <p:ph type="title"/>
          </p:nvPr>
        </p:nvSpPr>
        <p:spPr>
          <a:xfrm>
            <a:off x="457200" y="944563"/>
            <a:ext cx="7772400" cy="731837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b="1" dirty="0" smtClean="0"/>
              <a:t>Progress on the development of business case.</a:t>
            </a:r>
            <a:r>
              <a:rPr lang="en-ZA" b="1" dirty="0" smtClean="0"/>
              <a:t/>
            </a:r>
            <a:br>
              <a:rPr lang="en-ZA" b="1" dirty="0" smtClean="0"/>
            </a:br>
            <a:endParaRPr lang="en-ZA" b="1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895600"/>
          </a:xfrm>
        </p:spPr>
        <p:txBody>
          <a:bodyPr/>
          <a:lstStyle/>
          <a:p>
            <a:pPr>
              <a:buFont typeface="Arial" pitchFamily="34" charset="0"/>
              <a:buNone/>
            </a:pPr>
            <a:endParaRPr lang="en-ZA" smtClean="0"/>
          </a:p>
          <a:p>
            <a:r>
              <a:rPr lang="en-ZA" smtClean="0"/>
              <a:t>Need financial support from DWA</a:t>
            </a:r>
          </a:p>
          <a:p>
            <a:r>
              <a:rPr lang="en-ZA" smtClean="0"/>
              <a:t>The  CMA will need capacity building from DWA</a:t>
            </a:r>
          </a:p>
          <a:p>
            <a:endParaRPr lang="en-ZA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484CA5-F789-41BC-BDB7-AE63F8D14762}" type="slidenum">
              <a:rPr lang="en-ZA" smtClean="0"/>
              <a:pPr>
                <a:defRPr/>
              </a:pPr>
              <a:t>6</a:t>
            </a:fld>
            <a:endParaRPr lang="en-ZA"/>
          </a:p>
        </p:txBody>
      </p:sp>
      <p:sp>
        <p:nvSpPr>
          <p:cNvPr id="8196" name="Title 5"/>
          <p:cNvSpPr>
            <a:spLocks noGrp="1"/>
          </p:cNvSpPr>
          <p:nvPr>
            <p:ph type="title"/>
          </p:nvPr>
        </p:nvSpPr>
        <p:spPr>
          <a:xfrm>
            <a:off x="1066800" y="838200"/>
            <a:ext cx="6586538" cy="584200"/>
          </a:xfrm>
        </p:spPr>
        <p:txBody>
          <a:bodyPr>
            <a:spAutoFit/>
          </a:bodyPr>
          <a:lstStyle/>
          <a:p>
            <a:r>
              <a:rPr lang="en-US" b="1" smtClean="0"/>
              <a:t>Support plan required for the project.</a:t>
            </a:r>
            <a:endParaRPr lang="en-ZA" b="1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/>
          <a:lstStyle/>
          <a:p>
            <a:r>
              <a:rPr lang="en-ZA" b="1" smtClean="0"/>
              <a:t>Challenges and Recommendation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525963"/>
          </a:xfrm>
        </p:spPr>
        <p:txBody>
          <a:bodyPr/>
          <a:lstStyle/>
          <a:p>
            <a:pPr>
              <a:buFont typeface="Arial" pitchFamily="34" charset="0"/>
              <a:buNone/>
            </a:pPr>
            <a:endParaRPr lang="en-ZA" b="1" smtClean="0"/>
          </a:p>
          <a:p>
            <a:r>
              <a:rPr lang="en-ZA" smtClean="0"/>
              <a:t>Strengthen communication </a:t>
            </a:r>
          </a:p>
          <a:p>
            <a:endParaRPr lang="en-ZA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1FE475-77F5-4B4B-ACEB-80921E822980}" type="slidenum">
              <a:rPr lang="en-ZA" smtClean="0"/>
              <a:pPr>
                <a:defRPr/>
              </a:pPr>
              <a:t>7</a:t>
            </a:fld>
            <a:endParaRPr lang="en-ZA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WA teamplate_Jul 10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4582</TotalTime>
  <Words>218</Words>
  <Application>Microsoft Office PowerPoint</Application>
  <PresentationFormat>On-screen Show (4:3)</PresentationFormat>
  <Paragraphs>49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DWA teamplate_Jul 10</vt:lpstr>
      <vt:lpstr>Slide 1</vt:lpstr>
      <vt:lpstr>  PRESENTATION OUTLINE </vt:lpstr>
      <vt:lpstr>Establishment of the Regional Steering Committee, TOR and stakeholder consultation</vt:lpstr>
      <vt:lpstr>Progress on the implementation plan and Communication plan</vt:lpstr>
      <vt:lpstr>Progress on the development of business case. </vt:lpstr>
      <vt:lpstr>Support plan required for the project.</vt:lpstr>
      <vt:lpstr>Challenges and Recommendation</vt:lpstr>
    </vt:vector>
  </TitlesOfParts>
  <Company>dwaf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Manyakanyaka Babalwa</dc:creator>
  <cp:lastModifiedBy>Malatjim</cp:lastModifiedBy>
  <cp:revision>546</cp:revision>
  <dcterms:created xsi:type="dcterms:W3CDTF">2010-08-17T14:49:46Z</dcterms:created>
  <dcterms:modified xsi:type="dcterms:W3CDTF">2014-03-10T09:04:19Z</dcterms:modified>
</cp:coreProperties>
</file>